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5" r:id="rId5"/>
    <p:sldId id="259" r:id="rId6"/>
    <p:sldId id="267" r:id="rId7"/>
    <p:sldId id="260" r:id="rId8"/>
    <p:sldId id="261" r:id="rId9"/>
    <p:sldId id="264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6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1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4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8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9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1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5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3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6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300CA982-E301-438D-9327-12E6F92D33FA}" type="datetimeFigureOut">
              <a:rPr lang="en-US" smtClean="0"/>
              <a:t>27 . Apr . 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F30FA5-C051-4CB9-B0EA-B4F86A3230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95400"/>
            <a:ext cx="6400800" cy="38862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Capture it 2" pitchFamily="2" charset="0"/>
              </a:rPr>
              <a:t>Brush up your English!</a:t>
            </a:r>
            <a:endParaRPr lang="en-US" sz="7200" dirty="0">
              <a:latin typeface="Capture it 2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95485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>
                <a:latin typeface="Arial Rounded MT Bold" pitchFamily="34" charset="0"/>
              </a:rPr>
              <a:t>F</a:t>
            </a:r>
            <a:r>
              <a:rPr lang="en-US" sz="2400" dirty="0" smtClean="0">
                <a:latin typeface="Arial Rounded MT Bold" pitchFamily="34" charset="0"/>
              </a:rPr>
              <a:t>ocus </a:t>
            </a:r>
            <a:r>
              <a:rPr lang="en-US" sz="2400" dirty="0" smtClean="0">
                <a:latin typeface="Arial Rounded MT Bold" pitchFamily="34" charset="0"/>
              </a:rPr>
              <a:t>on the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sound at the start of the following word</a:t>
            </a:r>
            <a:r>
              <a:rPr lang="en-US" sz="2400" dirty="0" smtClean="0">
                <a:latin typeface="Arial Rounded MT Bold" pitchFamily="34" charset="0"/>
              </a:rPr>
              <a:t>. If the following word starts with a </a:t>
            </a:r>
            <a:r>
              <a:rPr lang="en-US" sz="2400" u="sng" dirty="0" smtClean="0">
                <a:solidFill>
                  <a:srgbClr val="FF0000"/>
                </a:solidFill>
                <a:latin typeface="Arial Rounded MT Bold" pitchFamily="34" charset="0"/>
              </a:rPr>
              <a:t>consonant sound</a:t>
            </a:r>
            <a:r>
              <a:rPr lang="en-US" sz="2400" dirty="0" smtClean="0">
                <a:latin typeface="Arial Rounded MT Bold" pitchFamily="34" charset="0"/>
              </a:rPr>
              <a:t>, then use ‘a’.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solidFill>
                  <a:srgbClr val="6600FF"/>
                </a:solidFill>
                <a:latin typeface="Arial Rounded MT Bold" pitchFamily="34" charset="0"/>
              </a:rPr>
              <a:t>e.g. a ball, a girl, a </a:t>
            </a:r>
            <a:r>
              <a:rPr lang="en-US" sz="2400" dirty="0" smtClean="0">
                <a:solidFill>
                  <a:srgbClr val="6600FF"/>
                </a:solidFill>
                <a:latin typeface="Arial Rounded MT Bold" pitchFamily="34" charset="0"/>
              </a:rPr>
              <a:t>university, </a:t>
            </a:r>
            <a:r>
              <a:rPr lang="en-US" sz="2400" dirty="0" smtClean="0">
                <a:solidFill>
                  <a:srgbClr val="6600FF"/>
                </a:solidFill>
                <a:latin typeface="Arial Rounded MT Bold" pitchFamily="34" charset="0"/>
              </a:rPr>
              <a:t>a watch </a:t>
            </a:r>
          </a:p>
          <a:p>
            <a:endParaRPr lang="en-US" sz="2400" dirty="0">
              <a:latin typeface="Arial Rounded MT Bold" pitchFamily="34" charset="0"/>
            </a:endParaRPr>
          </a:p>
          <a:p>
            <a:r>
              <a:rPr lang="en-US" sz="2400" dirty="0">
                <a:latin typeface="Arial Rounded MT Bold" pitchFamily="34" charset="0"/>
              </a:rPr>
              <a:t>I</a:t>
            </a:r>
            <a:r>
              <a:rPr lang="en-US" sz="2400" dirty="0" smtClean="0">
                <a:latin typeface="Arial Rounded MT Bold" pitchFamily="34" charset="0"/>
              </a:rPr>
              <a:t>f the following word starts with a </a:t>
            </a:r>
            <a:r>
              <a:rPr lang="en-US" sz="2400" u="sng" dirty="0" smtClean="0">
                <a:solidFill>
                  <a:srgbClr val="FF0000"/>
                </a:solidFill>
                <a:latin typeface="Arial Rounded MT Bold" pitchFamily="34" charset="0"/>
              </a:rPr>
              <a:t>vowel sound</a:t>
            </a:r>
            <a:r>
              <a:rPr lang="en-US" sz="2400" dirty="0" smtClean="0">
                <a:latin typeface="Arial Rounded MT Bold" pitchFamily="34" charset="0"/>
              </a:rPr>
              <a:t>, then use ‘an’.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solidFill>
                  <a:srgbClr val="6600FF"/>
                </a:solidFill>
                <a:latin typeface="Arial Rounded MT Bold" pitchFamily="34" charset="0"/>
              </a:rPr>
              <a:t>e.g. an apple, an hour, an extremely fun day, </a:t>
            </a:r>
          </a:p>
          <a:p>
            <a:r>
              <a:rPr lang="en-US" sz="2400" dirty="0">
                <a:solidFill>
                  <a:srgbClr val="6600FF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rgbClr val="6600FF"/>
                </a:solidFill>
                <a:latin typeface="Arial Rounded MT Bold" pitchFamily="34" charset="0"/>
              </a:rPr>
              <a:t>       an unpleasant smell</a:t>
            </a:r>
            <a:endParaRPr lang="en-US" sz="2400" dirty="0">
              <a:solidFill>
                <a:srgbClr val="6600FF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838200"/>
            <a:ext cx="2819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 Rounded MT Bold" pitchFamily="34" charset="0"/>
              </a:rPr>
              <a:t>A    </a:t>
            </a:r>
            <a:r>
              <a:rPr lang="en-US" sz="4000" b="1" dirty="0" err="1" smtClean="0">
                <a:latin typeface="Arial Rounded MT Bold" pitchFamily="34" charset="0"/>
              </a:rPr>
              <a:t>vs</a:t>
            </a:r>
            <a:r>
              <a:rPr lang="en-US" sz="4000" b="1" dirty="0" smtClean="0">
                <a:latin typeface="Arial Rounded MT Bold" pitchFamily="34" charset="0"/>
              </a:rPr>
              <a:t>   An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2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xecutivecondominiumsingapore.com/images/Thank%20Yo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168052" cy="296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1.bp.blogspot.com/-FiANU8JMKPI/UW3cl09GZvI/AAAAAAAAALM/DujxBxIzm8w/s1600/thank_you_pinned-999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6210300" cy="621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6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oodenglish.org.sg/wp-content/uploads/2013/02/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32" y="2133600"/>
            <a:ext cx="731520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7620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Are they together or not?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1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399" y="2148468"/>
            <a:ext cx="746759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If you want it to mean </a:t>
            </a:r>
            <a:r>
              <a:rPr lang="en-US" sz="2400" u="sng" dirty="0" smtClean="0">
                <a:latin typeface="Arial Rounded MT Bold" pitchFamily="34" charset="0"/>
              </a:rPr>
              <a:t>something you do daily</a:t>
            </a:r>
            <a:r>
              <a:rPr lang="en-US" sz="2400" dirty="0" smtClean="0">
                <a:latin typeface="Arial Rounded MT Bold" pitchFamily="34" charset="0"/>
              </a:rPr>
              <a:t>, use ‘every day’.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E.g. Melissa 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eats chicken rice </a:t>
            </a:r>
            <a:r>
              <a:rPr lang="en-US" sz="2400" i="1" u="sng" dirty="0" smtClean="0">
                <a:solidFill>
                  <a:srgbClr val="6600FF"/>
                </a:solidFill>
                <a:latin typeface="Arial Rounded MT Bold" pitchFamily="34" charset="0"/>
              </a:rPr>
              <a:t>every day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.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‘Everyday’ means something ordinary or typical.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E.g. Packed 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trains are an </a:t>
            </a:r>
            <a:r>
              <a:rPr lang="en-US" sz="2400" i="1" u="sng" dirty="0" smtClean="0">
                <a:solidFill>
                  <a:srgbClr val="6600FF"/>
                </a:solidFill>
                <a:latin typeface="Arial Rounded MT Bold" pitchFamily="34" charset="0"/>
              </a:rPr>
              <a:t>everyday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 occurrence</a:t>
            </a:r>
            <a:r>
              <a:rPr lang="en-US" sz="2400" i="1" dirty="0" smtClean="0">
                <a:latin typeface="Arial Rounded MT Bold" pitchFamily="34" charset="0"/>
              </a:rPr>
              <a:t>. </a:t>
            </a:r>
          </a:p>
          <a:p>
            <a:endParaRPr lang="en-US" i="1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1725" y="838200"/>
            <a:ext cx="62744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latin typeface="Arial Rounded MT Bold" pitchFamily="34" charset="0"/>
              </a:rPr>
              <a:t>Everyday   </a:t>
            </a:r>
            <a:r>
              <a:rPr lang="en-US" sz="4000" b="1" dirty="0" err="1" smtClean="0">
                <a:latin typeface="Arial Rounded MT Bold" pitchFamily="34" charset="0"/>
              </a:rPr>
              <a:t>vs</a:t>
            </a:r>
            <a:r>
              <a:rPr lang="en-US" sz="4000" b="1" dirty="0" smtClean="0">
                <a:latin typeface="Arial Rounded MT Bold" pitchFamily="34" charset="0"/>
              </a:rPr>
              <a:t>   Every </a:t>
            </a:r>
            <a:r>
              <a:rPr lang="en-US" sz="4000" b="1" dirty="0">
                <a:latin typeface="Arial Rounded MT Bold" pitchFamily="34" charset="0"/>
              </a:rPr>
              <a:t>day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5908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This one is simple. There’s no such word as </a:t>
            </a:r>
            <a:r>
              <a:rPr lang="en-US" sz="2400" dirty="0" err="1" smtClean="0">
                <a:latin typeface="Arial Rounded MT Bold" pitchFamily="34" charset="0"/>
              </a:rPr>
              <a:t>alot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</a:p>
          <a:p>
            <a:endParaRPr lang="en-US" sz="2400" dirty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So just use </a:t>
            </a:r>
            <a:r>
              <a:rPr lang="en-US" sz="6000" dirty="0" smtClean="0">
                <a:latin typeface="Arial Rounded MT Bold" pitchFamily="34" charset="0"/>
              </a:rPr>
              <a:t>‘a lot’. </a:t>
            </a:r>
            <a:endParaRPr lang="en-US" sz="6000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1860" y="868532"/>
            <a:ext cx="36375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>
                <a:latin typeface="Arial Rounded MT Bold" pitchFamily="34" charset="0"/>
              </a:rPr>
              <a:t>Alot</a:t>
            </a:r>
            <a:r>
              <a:rPr lang="en-US" sz="4000" b="1" dirty="0" smtClean="0">
                <a:latin typeface="Arial Rounded MT Bold" pitchFamily="34" charset="0"/>
              </a:rPr>
              <a:t>   </a:t>
            </a:r>
            <a:r>
              <a:rPr lang="en-US" sz="4000" b="1" dirty="0" err="1" smtClean="0">
                <a:latin typeface="Arial Rounded MT Bold" pitchFamily="34" charset="0"/>
              </a:rPr>
              <a:t>vs</a:t>
            </a:r>
            <a:r>
              <a:rPr lang="en-US" sz="4000" b="1" dirty="0" smtClean="0">
                <a:latin typeface="Arial Rounded MT Bold" pitchFamily="34" charset="0"/>
              </a:rPr>
              <a:t>   A lot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60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317790"/>
            <a:ext cx="78486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‘Maybe’ and ‘may be’ are used in different parts of a sentence.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3600" dirty="0" smtClean="0">
                <a:latin typeface="Arial Rounded MT Bold" pitchFamily="34" charset="0"/>
              </a:rPr>
              <a:t>‘Maybe’ </a:t>
            </a:r>
            <a:r>
              <a:rPr lang="en-US" sz="2400" dirty="0" smtClean="0">
                <a:latin typeface="Arial Rounded MT Bold" pitchFamily="34" charset="0"/>
              </a:rPr>
              <a:t>is an adverb that has the </a:t>
            </a:r>
            <a:r>
              <a:rPr lang="en-US" sz="2400" b="1" u="sng" dirty="0" smtClean="0">
                <a:solidFill>
                  <a:srgbClr val="FF0000"/>
                </a:solidFill>
                <a:latin typeface="Arial Rounded MT Bold" pitchFamily="34" charset="0"/>
              </a:rPr>
              <a:t>same meaning as perhaps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i="1" u="sng" dirty="0" smtClean="0">
                <a:solidFill>
                  <a:srgbClr val="6600FF"/>
                </a:solidFill>
                <a:latin typeface="Arial Rounded MT Bold" pitchFamily="34" charset="0"/>
              </a:rPr>
              <a:t>Maybe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 size M will be a better fit.</a:t>
            </a:r>
          </a:p>
          <a:p>
            <a:endParaRPr lang="en-US" sz="2200" dirty="0" smtClean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83820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 Rounded MT Bold" pitchFamily="34" charset="0"/>
              </a:rPr>
              <a:t>Maybe </a:t>
            </a:r>
            <a:r>
              <a:rPr lang="en-US" sz="4000" b="1" dirty="0" smtClean="0">
                <a:latin typeface="Arial Rounded MT Bold" pitchFamily="34" charset="0"/>
              </a:rPr>
              <a:t>  </a:t>
            </a:r>
            <a:r>
              <a:rPr lang="en-US" sz="4000" b="1" dirty="0" err="1" smtClean="0">
                <a:latin typeface="Arial Rounded MT Bold" pitchFamily="34" charset="0"/>
              </a:rPr>
              <a:t>vs</a:t>
            </a:r>
            <a:r>
              <a:rPr lang="en-US" sz="4000" b="1" dirty="0" smtClean="0">
                <a:latin typeface="Arial Rounded MT Bold" pitchFamily="34" charset="0"/>
              </a:rPr>
              <a:t>   May </a:t>
            </a:r>
            <a:r>
              <a:rPr lang="en-US" sz="4000" b="1" dirty="0">
                <a:latin typeface="Arial Rounded MT Bold" pitchFamily="34" charset="0"/>
              </a:rPr>
              <a:t>be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67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74838"/>
            <a:ext cx="7696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Rounded MT Bold" pitchFamily="34" charset="0"/>
              </a:rPr>
              <a:t>‘May be’ </a:t>
            </a:r>
            <a:r>
              <a:rPr lang="en-US" sz="2400" dirty="0">
                <a:latin typeface="Arial Rounded MT Bold" pitchFamily="34" charset="0"/>
              </a:rPr>
              <a:t>is a verb phrase </a:t>
            </a:r>
            <a:r>
              <a:rPr lang="en-US" sz="2400" b="1" u="sng" dirty="0">
                <a:solidFill>
                  <a:srgbClr val="FF0000"/>
                </a:solidFill>
                <a:latin typeface="Arial Rounded MT Bold" pitchFamily="34" charset="0"/>
              </a:rPr>
              <a:t>indicating possibility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r>
              <a:rPr lang="en-US" sz="2400" dirty="0" smtClean="0">
                <a:latin typeface="Arial Rounded MT Bold" pitchFamily="34" charset="0"/>
              </a:rPr>
              <a:t> </a:t>
            </a:r>
            <a:endParaRPr lang="en-US" sz="2400" dirty="0">
              <a:latin typeface="Arial Rounded MT Bold" pitchFamily="34" charset="0"/>
            </a:endParaRPr>
          </a:p>
          <a:p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E.g. Darren </a:t>
            </a:r>
            <a:r>
              <a:rPr lang="en-US" sz="2400" i="1" dirty="0">
                <a:solidFill>
                  <a:srgbClr val="6600FF"/>
                </a:solidFill>
                <a:latin typeface="Arial Rounded MT Bold" pitchFamily="34" charset="0"/>
              </a:rPr>
              <a:t>may be going to 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France. </a:t>
            </a:r>
            <a:endParaRPr lang="en-US" sz="2400" i="1" dirty="0" smtClean="0">
              <a:solidFill>
                <a:srgbClr val="6600FF"/>
              </a:solidFill>
              <a:latin typeface="Arial Rounded MT Bold" pitchFamily="34" charset="0"/>
            </a:endParaRPr>
          </a:p>
          <a:p>
            <a:endParaRPr lang="en-US" sz="2400" dirty="0">
              <a:latin typeface="Arial Rounded MT Bold" pitchFamily="34" charset="0"/>
            </a:endParaRPr>
          </a:p>
          <a:p>
            <a:r>
              <a:rPr lang="en-US" sz="2400" dirty="0">
                <a:latin typeface="Arial Rounded MT Bold" pitchFamily="34" charset="0"/>
              </a:rPr>
              <a:t>When you are unsure of which version to use, try this tip: Replace the word with perhaps.</a:t>
            </a:r>
          </a:p>
          <a:p>
            <a:r>
              <a:rPr lang="en-US" sz="2400" dirty="0">
                <a:latin typeface="Arial Rounded MT Bold" pitchFamily="34" charset="0"/>
              </a:rPr>
              <a:t>If ‘perhaps’ fits, use ‘maybe’. Or else, use ‘may be’.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3600" y="83820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Arial Rounded MT Bold" pitchFamily="34" charset="0"/>
              </a:rPr>
              <a:t>Maybe </a:t>
            </a:r>
            <a:r>
              <a:rPr lang="en-US" sz="4000" b="1" dirty="0" smtClean="0">
                <a:latin typeface="Arial Rounded MT Bold" pitchFamily="34" charset="0"/>
              </a:rPr>
              <a:t>  </a:t>
            </a:r>
            <a:r>
              <a:rPr lang="en-US" sz="4000" b="1" dirty="0" err="1" smtClean="0">
                <a:latin typeface="Arial Rounded MT Bold" pitchFamily="34" charset="0"/>
              </a:rPr>
              <a:t>vs</a:t>
            </a:r>
            <a:r>
              <a:rPr lang="en-US" sz="4000" b="1" dirty="0" smtClean="0">
                <a:latin typeface="Arial Rounded MT Bold" pitchFamily="34" charset="0"/>
              </a:rPr>
              <a:t>   May </a:t>
            </a:r>
            <a:r>
              <a:rPr lang="en-US" sz="4000" b="1" dirty="0">
                <a:latin typeface="Arial Rounded MT Bold" pitchFamily="34" charset="0"/>
              </a:rPr>
              <a:t>be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18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774"/>
            <a:ext cx="8305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4000" dirty="0" smtClean="0">
                <a:latin typeface="Arial Rounded MT Bold" pitchFamily="34" charset="0"/>
              </a:rPr>
              <a:t>‘Anyway’ </a:t>
            </a:r>
            <a:r>
              <a:rPr lang="en-US" sz="2400" dirty="0" smtClean="0">
                <a:latin typeface="Arial Rounded MT Bold" pitchFamily="34" charset="0"/>
              </a:rPr>
              <a:t>means regardless or in any event.</a:t>
            </a:r>
            <a:br>
              <a:rPr lang="en-US" sz="2400" dirty="0" smtClean="0">
                <a:latin typeface="Arial Rounded MT Bold" pitchFamily="34" charset="0"/>
              </a:rPr>
            </a:br>
            <a:r>
              <a:rPr lang="en-US" sz="2400" i="1" dirty="0" smtClean="0">
                <a:latin typeface="Arial Rounded MT Bold" pitchFamily="34" charset="0"/>
              </a:rPr>
              <a:t/>
            </a:r>
            <a:br>
              <a:rPr lang="en-US" sz="2400" i="1" dirty="0" smtClean="0">
                <a:latin typeface="Arial Rounded MT Bold" pitchFamily="34" charset="0"/>
              </a:rPr>
            </a:b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E.g. It 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doesn’t matter if you’re not going for lunch, I’m </a:t>
            </a:r>
          </a:p>
          <a:p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still going </a:t>
            </a:r>
            <a:r>
              <a:rPr lang="en-US" sz="2400" i="1" u="sng" dirty="0" smtClean="0">
                <a:solidFill>
                  <a:srgbClr val="6600FF"/>
                </a:solidFill>
                <a:latin typeface="Arial Rounded MT Bold" pitchFamily="34" charset="0"/>
              </a:rPr>
              <a:t>anyway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.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4000" dirty="0" smtClean="0">
                <a:latin typeface="Arial Rounded MT Bold" pitchFamily="34" charset="0"/>
              </a:rPr>
              <a:t>‘Any way’ </a:t>
            </a:r>
            <a:r>
              <a:rPr lang="en-US" sz="2400" dirty="0" smtClean="0">
                <a:latin typeface="Arial Rounded MT Bold" pitchFamily="34" charset="0"/>
              </a:rPr>
              <a:t>means any particular course, manner or direction.</a:t>
            </a:r>
            <a:br>
              <a:rPr lang="en-US" sz="2400" dirty="0" smtClean="0">
                <a:latin typeface="Arial Rounded MT Bold" pitchFamily="34" charset="0"/>
              </a:rPr>
            </a:br>
            <a:r>
              <a:rPr lang="en-US" sz="2400" i="1" dirty="0" smtClean="0">
                <a:latin typeface="Arial Rounded MT Bold" pitchFamily="34" charset="0"/>
              </a:rPr>
              <a:t/>
            </a:r>
            <a:br>
              <a:rPr lang="en-US" sz="2400" i="1" dirty="0" smtClean="0">
                <a:latin typeface="Arial Rounded MT Bold" pitchFamily="34" charset="0"/>
              </a:rPr>
            </a:b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E.g. The 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chef will prepare the chicken in </a:t>
            </a:r>
            <a:r>
              <a:rPr lang="en-US" sz="2400" i="1" u="sng" dirty="0" smtClean="0">
                <a:solidFill>
                  <a:srgbClr val="6600FF"/>
                </a:solidFill>
                <a:latin typeface="Arial Rounded MT Bold" pitchFamily="34" charset="0"/>
              </a:rPr>
              <a:t>any way </a:t>
            </a:r>
            <a:r>
              <a:rPr lang="en-US" sz="2400" i="1" dirty="0" smtClean="0">
                <a:solidFill>
                  <a:srgbClr val="6600FF"/>
                </a:solidFill>
                <a:latin typeface="Arial Rounded MT Bold" pitchFamily="34" charset="0"/>
              </a:rPr>
              <a:t>the customer likes it. </a:t>
            </a:r>
            <a:endParaRPr lang="en-US" sz="2400" dirty="0">
              <a:solidFill>
                <a:srgbClr val="6600FF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838200"/>
            <a:ext cx="601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 Rounded MT Bold" pitchFamily="34" charset="0"/>
              </a:rPr>
              <a:t>Anyway   </a:t>
            </a:r>
            <a:r>
              <a:rPr lang="en-US" sz="4000" b="1" dirty="0" err="1" smtClean="0">
                <a:latin typeface="Arial Rounded MT Bold" pitchFamily="34" charset="0"/>
              </a:rPr>
              <a:t>vs</a:t>
            </a:r>
            <a:r>
              <a:rPr lang="en-US" sz="4000" b="1" dirty="0" smtClean="0">
                <a:latin typeface="Arial Rounded MT Bold" pitchFamily="34" charset="0"/>
              </a:rPr>
              <a:t>   Any way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8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310348"/>
            <a:ext cx="7772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Nouns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which have two parts </a:t>
            </a:r>
            <a:r>
              <a:rPr lang="en-US" sz="2400" dirty="0" smtClean="0">
                <a:latin typeface="Arial Rounded MT Bold" pitchFamily="34" charset="0"/>
              </a:rPr>
              <a:t>such as spectacles, scissors and pants require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plural verbs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E.g. Those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pants 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are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too loose. ✔</a:t>
            </a:r>
          </a:p>
          <a:p>
            <a:r>
              <a:rPr lang="en-US" sz="2400" dirty="0" smtClean="0">
                <a:latin typeface="Arial Rounded MT Bold" pitchFamily="34" charset="0"/>
              </a:rPr>
              <a:t>         Those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pants 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is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too loose. ×</a:t>
            </a:r>
          </a:p>
          <a:p>
            <a:endParaRPr lang="en-US" sz="2400" dirty="0">
              <a:latin typeface="Arial Rounded MT Bold" pitchFamily="34" charset="0"/>
            </a:endParaRPr>
          </a:p>
          <a:p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838200"/>
            <a:ext cx="32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 Rounded MT Bold" pitchFamily="34" charset="0"/>
              </a:rPr>
              <a:t>Plural Verbs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6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133600"/>
            <a:ext cx="7620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4000" dirty="0" smtClean="0">
                <a:latin typeface="Arial Rounded MT Bold" pitchFamily="34" charset="0"/>
              </a:rPr>
              <a:t>‘Than’ </a:t>
            </a:r>
            <a:r>
              <a:rPr lang="en-US" sz="2400" dirty="0" smtClean="0">
                <a:latin typeface="Arial Rounded MT Bold" pitchFamily="34" charset="0"/>
              </a:rPr>
              <a:t>is used when </a:t>
            </a:r>
            <a:r>
              <a:rPr lang="en-US" sz="2400" b="1" u="sng" dirty="0" smtClean="0">
                <a:solidFill>
                  <a:srgbClr val="FF0000"/>
                </a:solidFill>
                <a:latin typeface="Arial Rounded MT Bold" pitchFamily="34" charset="0"/>
              </a:rPr>
              <a:t>comparing</a:t>
            </a:r>
            <a:r>
              <a:rPr lang="en-US" sz="2400" dirty="0" smtClean="0">
                <a:latin typeface="Arial Rounded MT Bold" pitchFamily="34" charset="0"/>
              </a:rPr>
              <a:t> things.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E.g. Women generally have a longer life span 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than</a:t>
            </a:r>
            <a:r>
              <a:rPr lang="en-US" sz="2400" dirty="0" smtClean="0">
                <a:latin typeface="Arial Rounded MT Bold" pitchFamily="34" charset="0"/>
              </a:rPr>
              <a:t> men.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For all other instances, use ‘then’.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7000" y="838200"/>
            <a:ext cx="487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Arial Rounded MT Bold" pitchFamily="34" charset="0"/>
              </a:rPr>
              <a:t>Than   </a:t>
            </a:r>
            <a:r>
              <a:rPr lang="en-US" sz="4000" b="1" dirty="0" err="1" smtClean="0">
                <a:latin typeface="Arial Rounded MT Bold" pitchFamily="34" charset="0"/>
              </a:rPr>
              <a:t>vs</a:t>
            </a:r>
            <a:r>
              <a:rPr lang="en-US" sz="4000" b="1" dirty="0" smtClean="0">
                <a:latin typeface="Arial Rounded MT Bold" pitchFamily="34" charset="0"/>
              </a:rPr>
              <a:t>  Then</a:t>
            </a:r>
            <a:endParaRPr lang="en-US" sz="4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52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89</TotalTime>
  <Words>345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Theme2</vt:lpstr>
      <vt:lpstr>Brush up your English!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Brush up your English!</dc:title>
  <dc:creator>family</dc:creator>
  <cp:lastModifiedBy>family</cp:lastModifiedBy>
  <cp:revision>13</cp:revision>
  <dcterms:created xsi:type="dcterms:W3CDTF">2013-04-26T11:45:42Z</dcterms:created>
  <dcterms:modified xsi:type="dcterms:W3CDTF">2013-04-27T08:27:09Z</dcterms:modified>
</cp:coreProperties>
</file>